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2" r:id="rId4"/>
    <p:sldId id="259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2" r:id="rId13"/>
    <p:sldId id="273" r:id="rId14"/>
    <p:sldId id="2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4F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2BA15E-14B6-44A7-B296-587B4E06F5C4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0BCA90-CFFE-4EA1-AAA6-56C95F702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843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BCA90-CFFE-4EA1-AAA6-56C95F70254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930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1F8AC-AC9B-9A1C-603A-4DEF509BD5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5ABC63-370A-99B8-0F08-03F524433A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70FAE-D6B8-80E2-3D8A-9ECB20670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B5038-3600-41E3-B09E-D09DC8717B42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43E553-BB54-8DC3-B05C-9516D95C8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5C0E07-E8BA-C47A-A44E-3CD9B2581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C333-10EB-4BDA-BE55-1D8E8AF26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860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04066-623F-3094-D1C6-3C494A80D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57FD8F-9589-FCAE-1E0A-3C796C6CE3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877B78-C5E5-4342-E461-23D52272D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B5038-3600-41E3-B09E-D09DC8717B42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3F8E1A-3A30-3C37-CB79-C241808E1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EDE100-8E18-BD31-0208-F2996B7C6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C333-10EB-4BDA-BE55-1D8E8AF26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62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3AD840-D1E7-9814-F58C-CD8874915B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9DE9BA-2588-9D8D-7038-9926C4AB56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EC6C71-8758-B275-AA3B-B3B87D9FE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B5038-3600-41E3-B09E-D09DC8717B42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935071-7077-775B-8BBF-D5446137B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1D6962-C8F2-4F3D-0F45-002A405FC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C333-10EB-4BDA-BE55-1D8E8AF26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037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CD685-DE60-8502-6F8C-9848406BA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6C5A8B-A6E6-2F6A-5EE7-F0771FB2A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772F0-B1E6-5D96-A05C-C79DF437C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B5038-3600-41E3-B09E-D09DC8717B42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620D3-D5B6-F29D-446E-B8C8DF99E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89F67D-8F52-10E3-897D-0D8F08A3A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C333-10EB-4BDA-BE55-1D8E8AF26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389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2A7AB-E538-0950-B1A6-3DF6CD631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13B3F8-2A5B-1533-4394-BAB174363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23680B-3EE2-80DB-5409-ADB33205C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B5038-3600-41E3-B09E-D09DC8717B42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6F005C-1D75-1D8C-0518-50C3E3415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7B56D3-EC50-3741-6354-E695B1B90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C333-10EB-4BDA-BE55-1D8E8AF26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457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3E287-37F6-D4B3-2616-9C18F8AB5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348FA-E04E-9E09-0971-17D218B889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17F62E-FD8D-94A9-CB23-2DFB2CEC7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6153EC-1CD0-486D-61DF-25FF39531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B5038-3600-41E3-B09E-D09DC8717B42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AC4333-7507-8994-EF3E-93B77CDB0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9FEECA-9B32-0F80-914A-FC01A094F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C333-10EB-4BDA-BE55-1D8E8AF26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7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FF127-6CCA-B8BE-63A5-54EC00766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E55635-2C75-8859-014D-6648F5222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DAAA9A-B9C9-09D8-3225-DF6E694F9C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98FE9C-4697-59F4-E9FB-C1BBAC6105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8E81AD-4AB4-696C-4846-C1B9F7A308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FBD61C-4EE8-CF01-41D6-289EE7D43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B5038-3600-41E3-B09E-D09DC8717B42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498C84-F28C-DDC6-D0CE-612027ADF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F6E09D-99C2-C2DE-42D7-B46236561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C333-10EB-4BDA-BE55-1D8E8AF26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471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0C86E-5EEC-30B6-025B-2FA55A4AD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005365-68F1-B0BD-51F0-3E282BC11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B5038-3600-41E3-B09E-D09DC8717B42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349-1D70-DF90-3843-BE3C8B689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DDC13A-9FD8-94E1-C585-412D821AD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C333-10EB-4BDA-BE55-1D8E8AF26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629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AAB7F2-1CEA-CF65-E449-62E3709AF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B5038-3600-41E3-B09E-D09DC8717B42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8A1D12-68C0-57E9-3FFF-1F759CED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BB3603-E61C-7944-4537-454BC51E0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C333-10EB-4BDA-BE55-1D8E8AF26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162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778A6-BE26-6EC8-079F-668D2E9EA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21DA54-00F8-F3CB-70AE-A9691C227C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EE44CD-7DD3-662A-A5E3-A38A1A831A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DAF20F-4DF4-098C-3F2C-424EA71F3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B5038-3600-41E3-B09E-D09DC8717B42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4A5A8-55EB-84F8-6D71-58670A79F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863D37-F503-02CC-BAF9-D10C94D65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C333-10EB-4BDA-BE55-1D8E8AF26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91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3CF26-A9AC-5769-0879-0AD61D28F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E116AB-37AD-678E-6FB1-E1EC3D6266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069D54-96B8-02A3-7E5A-DB48F5DFA0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C4B613-0C58-5D22-7E16-7DC814281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B5038-3600-41E3-B09E-D09DC8717B42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41A8BB-1E35-9232-3E3C-A16FEFAFE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DE0C15-C3D6-EF75-E978-D70EB0FC0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C333-10EB-4BDA-BE55-1D8E8AF26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213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B620BD-ABB6-4155-F3AC-056DB3861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F0BA3E-8FB1-8FC8-0232-3209585F9E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2D470-068A-7151-E467-937AA5FC70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DAB5038-3600-41E3-B09E-D09DC8717B42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AFD421-2B26-AC07-8B0A-905C37B515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7AB855-F9B3-4CD0-45A8-8EFF173236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CBAC333-10EB-4BDA-BE55-1D8E8AF26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468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localhost/lara-pgn/public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localhost/lara-pgn/public" TargetMode="External"/><Relationship Id="rId2" Type="http://schemas.openxmlformats.org/officeDocument/2006/relationships/hyperlink" Target="http://lara-pgn.test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Download Laravel Logo in SVG Vector or PNG File Format - Logo.wine">
            <a:extLst>
              <a:ext uri="{FF2B5EF4-FFF2-40B4-BE49-F238E27FC236}">
                <a16:creationId xmlns:a16="http://schemas.microsoft.com/office/drawing/2014/main" id="{34D3E088-16C4-9F44-13D9-2DD4F99CD6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0680" y="558791"/>
            <a:ext cx="6307836" cy="4205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648B9D0-28A6-49CE-4F52-B7A12CF3190F}"/>
              </a:ext>
            </a:extLst>
          </p:cNvPr>
          <p:cNvSpPr txBox="1"/>
          <p:nvPr/>
        </p:nvSpPr>
        <p:spPr>
          <a:xfrm>
            <a:off x="5079725" y="2616652"/>
            <a:ext cx="63973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>
                <a:solidFill>
                  <a:srgbClr val="F34F29"/>
                </a:solidFill>
              </a:rPr>
              <a:t>Laravel Training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52928F-2B36-11AA-98C6-C32081B50FA9}"/>
              </a:ext>
            </a:extLst>
          </p:cNvPr>
          <p:cNvSpPr txBox="1"/>
          <p:nvPr/>
        </p:nvSpPr>
        <p:spPr>
          <a:xfrm>
            <a:off x="3456554" y="4175130"/>
            <a:ext cx="3411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/>
              <a:t>Pusat Geospatial Negara (PGN)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E42F27-FFE4-BF25-9EF5-F5644FAADE52}"/>
              </a:ext>
            </a:extLst>
          </p:cNvPr>
          <p:cNvSpPr txBox="1"/>
          <p:nvPr/>
        </p:nvSpPr>
        <p:spPr>
          <a:xfrm>
            <a:off x="3456554" y="4610130"/>
            <a:ext cx="1890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17 - 20 June 2025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B5C1BA-4E83-3818-21D4-AD3BBED57E4A}"/>
              </a:ext>
            </a:extLst>
          </p:cNvPr>
          <p:cNvSpPr txBox="1"/>
          <p:nvPr/>
        </p:nvSpPr>
        <p:spPr>
          <a:xfrm>
            <a:off x="3479798" y="5034099"/>
            <a:ext cx="2706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Favourite Trainer Sdn Bhd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A9C1B0-3D43-B70F-9481-0DFA64DD4AB9}"/>
              </a:ext>
            </a:extLst>
          </p:cNvPr>
          <p:cNvSpPr txBox="1"/>
          <p:nvPr/>
        </p:nvSpPr>
        <p:spPr>
          <a:xfrm>
            <a:off x="3479798" y="5943600"/>
            <a:ext cx="2160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/>
              <a:t>Trainer</a:t>
            </a:r>
            <a:r>
              <a:rPr lang="en-US" sz="1400"/>
              <a:t>: Azman b. Zakaria</a:t>
            </a:r>
          </a:p>
        </p:txBody>
      </p:sp>
    </p:spTree>
    <p:extLst>
      <p:ext uri="{BB962C8B-B14F-4D97-AF65-F5344CB8AC3E}">
        <p14:creationId xmlns:p14="http://schemas.microsoft.com/office/powerpoint/2010/main" val="7231325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E98D95-2399-9679-6CE4-A37F1AE32E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2BBAC-3E70-8D95-F33C-017A57B6A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87350"/>
          </a:xfrm>
        </p:spPr>
        <p:txBody>
          <a:bodyPr>
            <a:normAutofit fontScale="90000"/>
          </a:bodyPr>
          <a:lstStyle/>
          <a:p>
            <a:r>
              <a:rPr lang="en-US"/>
              <a:t>Revision day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D6873F-C125-5D38-0E3C-719F8BEAA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7725"/>
            <a:ext cx="10515600" cy="5329238"/>
          </a:xfrm>
        </p:spPr>
        <p:txBody>
          <a:bodyPr>
            <a:normAutofit/>
          </a:bodyPr>
          <a:lstStyle/>
          <a:p>
            <a:r>
              <a:rPr lang="en-US"/>
              <a:t>Create project, guna composer</a:t>
            </a:r>
          </a:p>
          <a:p>
            <a:r>
              <a:rPr lang="en-US"/>
              <a:t>CategoryController, Category, table: category, posts,</a:t>
            </a:r>
          </a:p>
          <a:p>
            <a:r>
              <a:rPr lang="en-US"/>
              <a:t>Views (blade template). @foreach(), {{ }}, @csrf</a:t>
            </a:r>
          </a:p>
          <a:p>
            <a:r>
              <a:rPr lang="en-US"/>
              <a:t>Tinker. Post::find(1), Post::where(‘id’, 1)-&gt;first(), get(), orderBy(), sum(), count(), min(), max(), select(), … paginate(), create(), </a:t>
            </a:r>
            <a:r>
              <a:rPr lang="en-US">
                <a:solidFill>
                  <a:srgbClr val="FF0000"/>
                </a:solidFill>
              </a:rPr>
              <a:t>save() insert/update</a:t>
            </a:r>
            <a:r>
              <a:rPr lang="en-US"/>
              <a:t>, delete(), update()</a:t>
            </a:r>
          </a:p>
          <a:p>
            <a:r>
              <a:rPr lang="en-US"/>
              <a:t>Post::all()</a:t>
            </a:r>
          </a:p>
        </p:txBody>
      </p:sp>
    </p:spTree>
    <p:extLst>
      <p:ext uri="{BB962C8B-B14F-4D97-AF65-F5344CB8AC3E}">
        <p14:creationId xmlns:p14="http://schemas.microsoft.com/office/powerpoint/2010/main" val="2126239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C0CD86-7DCF-97E0-16D1-170998D242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223A0-5C20-893C-9282-C3AC63DDD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87350"/>
          </a:xfrm>
        </p:spPr>
        <p:txBody>
          <a:bodyPr>
            <a:normAutofit fontScale="90000"/>
          </a:bodyPr>
          <a:lstStyle/>
          <a:p>
            <a:r>
              <a:rPr lang="en-US"/>
              <a:t>Revision day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C765F1-0A88-105A-AC5A-308C09633C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7725"/>
            <a:ext cx="10515600" cy="5329238"/>
          </a:xfrm>
        </p:spPr>
        <p:txBody>
          <a:bodyPr>
            <a:normAutofit/>
          </a:bodyPr>
          <a:lstStyle/>
          <a:p>
            <a:r>
              <a:rPr lang="en-US"/>
              <a:t>Complete CRUD, delete, update</a:t>
            </a:r>
          </a:p>
          <a:p>
            <a:r>
              <a:rPr lang="en-US"/>
              <a:t>Layout dan Bootstrap integration</a:t>
            </a:r>
          </a:p>
          <a:p>
            <a:r>
              <a:rPr lang="en-US"/>
              <a:t>@yield, @extends(), @section @endsection</a:t>
            </a:r>
          </a:p>
          <a:p>
            <a:r>
              <a:rPr lang="en-US"/>
              <a:t>Authentication / login</a:t>
            </a:r>
          </a:p>
          <a:p>
            <a:r>
              <a:rPr lang="en-US"/>
              <a:t>Middleware – guna melalui route</a:t>
            </a:r>
          </a:p>
          <a:p>
            <a:r>
              <a:rPr lang="en-US"/>
              <a:t>Auth::attempt(), Auth::check(), Auth::logout()</a:t>
            </a:r>
          </a:p>
          <a:p>
            <a:r>
              <a:rPr lang="en-US"/>
              <a:t>Hash::make(‘1234’) – jana password</a:t>
            </a:r>
          </a:p>
        </p:txBody>
      </p:sp>
    </p:spTree>
    <p:extLst>
      <p:ext uri="{BB962C8B-B14F-4D97-AF65-F5344CB8AC3E}">
        <p14:creationId xmlns:p14="http://schemas.microsoft.com/office/powerpoint/2010/main" val="9626133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DD40C62-EA8A-30CB-B19C-4DD4ABD814A6}"/>
              </a:ext>
            </a:extLst>
          </p:cNvPr>
          <p:cNvSpPr txBox="1"/>
          <p:nvPr/>
        </p:nvSpPr>
        <p:spPr>
          <a:xfrm>
            <a:off x="441435" y="1039344"/>
            <a:ext cx="744114" cy="646331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/>
              <a:t>Roles</a:t>
            </a:r>
          </a:p>
          <a:p>
            <a:r>
              <a:rPr lang="en-US"/>
              <a:t>- id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ED2EA7-5F46-F26C-CC29-A6510AADA638}"/>
              </a:ext>
            </a:extLst>
          </p:cNvPr>
          <p:cNvSpPr txBox="1"/>
          <p:nvPr/>
        </p:nvSpPr>
        <p:spPr>
          <a:xfrm>
            <a:off x="5504793" y="1283732"/>
            <a:ext cx="1409360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/>
              <a:t>permissions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236E046-AAB3-25D7-B74B-2221D060F127}"/>
              </a:ext>
            </a:extLst>
          </p:cNvPr>
          <p:cNvSpPr txBox="1"/>
          <p:nvPr/>
        </p:nvSpPr>
        <p:spPr>
          <a:xfrm>
            <a:off x="2477814" y="1277007"/>
            <a:ext cx="254268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/>
              <a:t>Roles_has_permissions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2C3E71D-438C-BB65-DEA2-3807B409902C}"/>
              </a:ext>
            </a:extLst>
          </p:cNvPr>
          <p:cNvSpPr txBox="1"/>
          <p:nvPr/>
        </p:nvSpPr>
        <p:spPr>
          <a:xfrm>
            <a:off x="2477814" y="2241332"/>
            <a:ext cx="1872692" cy="92333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Model_has_roles</a:t>
            </a:r>
          </a:p>
          <a:p>
            <a:pPr marL="285750" indent="-285750">
              <a:buFontTx/>
              <a:buChar char="-"/>
            </a:pPr>
            <a:r>
              <a:rPr lang="en-US"/>
              <a:t>model_id</a:t>
            </a:r>
          </a:p>
          <a:p>
            <a:pPr marL="285750" indent="-285750">
              <a:buFontTx/>
              <a:buChar char="-"/>
            </a:pPr>
            <a:r>
              <a:rPr lang="en-US"/>
              <a:t>Role_id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D0CA921-B42C-63D0-B038-283437C2D5F0}"/>
              </a:ext>
            </a:extLst>
          </p:cNvPr>
          <p:cNvSpPr txBox="1"/>
          <p:nvPr/>
        </p:nvSpPr>
        <p:spPr>
          <a:xfrm>
            <a:off x="2477814" y="4062877"/>
            <a:ext cx="2603598" cy="1200329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Model_has_permissions</a:t>
            </a:r>
          </a:p>
          <a:p>
            <a:pPr marL="285750" indent="-285750">
              <a:buFontTx/>
              <a:buChar char="-"/>
            </a:pPr>
            <a:r>
              <a:rPr lang="en-US"/>
              <a:t>permission_id</a:t>
            </a:r>
          </a:p>
          <a:p>
            <a:pPr marL="285750" indent="-285750">
              <a:buFontTx/>
              <a:buChar char="-"/>
            </a:pPr>
            <a:r>
              <a:rPr lang="en-US"/>
              <a:t>Model_id</a:t>
            </a:r>
          </a:p>
          <a:p>
            <a:pPr marL="285750" indent="-285750">
              <a:buFontTx/>
              <a:buChar char="-"/>
            </a:pPr>
            <a:r>
              <a:rPr lang="en-US"/>
              <a:t>Model_type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0ACA6B5-4124-E6F4-B786-8511BE3F8AA5}"/>
              </a:ext>
            </a:extLst>
          </p:cNvPr>
          <p:cNvCxnSpPr/>
          <p:nvPr/>
        </p:nvCxnSpPr>
        <p:spPr>
          <a:xfrm flipH="1">
            <a:off x="5081412" y="1836683"/>
            <a:ext cx="696650" cy="105891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D90FAA6-6C78-0F05-9CC8-34480B82B0F7}"/>
              </a:ext>
            </a:extLst>
          </p:cNvPr>
          <p:cNvCxnSpPr>
            <a:cxnSpLocks/>
          </p:cNvCxnSpPr>
          <p:nvPr/>
        </p:nvCxnSpPr>
        <p:spPr>
          <a:xfrm>
            <a:off x="827690" y="1540451"/>
            <a:ext cx="2002220" cy="149044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3F455E7-A2CC-0679-1590-7059B385FCF2}"/>
              </a:ext>
            </a:extLst>
          </p:cNvPr>
          <p:cNvCxnSpPr>
            <a:cxnSpLocks/>
            <a:stCxn id="4" idx="3"/>
          </p:cNvCxnSpPr>
          <p:nvPr/>
        </p:nvCxnSpPr>
        <p:spPr>
          <a:xfrm flipV="1">
            <a:off x="1185549" y="1217285"/>
            <a:ext cx="627486" cy="1452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AD7DEEC-404F-A451-F675-34D5840C9DD1}"/>
              </a:ext>
            </a:extLst>
          </p:cNvPr>
          <p:cNvCxnSpPr>
            <a:stCxn id="5" idx="1"/>
          </p:cNvCxnSpPr>
          <p:nvPr/>
        </p:nvCxnSpPr>
        <p:spPr>
          <a:xfrm flipH="1" flipV="1">
            <a:off x="5081412" y="1461673"/>
            <a:ext cx="423381" cy="67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8D38367A-863C-9772-7EF4-CA5FFF89D839}"/>
              </a:ext>
            </a:extLst>
          </p:cNvPr>
          <p:cNvSpPr txBox="1"/>
          <p:nvPr/>
        </p:nvSpPr>
        <p:spPr>
          <a:xfrm>
            <a:off x="965527" y="2707728"/>
            <a:ext cx="762453" cy="646331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Users</a:t>
            </a:r>
          </a:p>
          <a:p>
            <a:r>
              <a:rPr lang="en-US"/>
              <a:t>- id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40D9CAC-93C1-EA12-B64C-8B2BED9D2907}"/>
              </a:ext>
            </a:extLst>
          </p:cNvPr>
          <p:cNvCxnSpPr>
            <a:cxnSpLocks/>
          </p:cNvCxnSpPr>
          <p:nvPr/>
        </p:nvCxnSpPr>
        <p:spPr>
          <a:xfrm flipV="1">
            <a:off x="1411014" y="2707728"/>
            <a:ext cx="1418896" cy="50110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2" name="Group 31">
            <a:extLst>
              <a:ext uri="{FF2B5EF4-FFF2-40B4-BE49-F238E27FC236}">
                <a16:creationId xmlns:a16="http://schemas.microsoft.com/office/drawing/2014/main" id="{1256148F-075F-2C01-3BCA-C15895F54F4F}"/>
              </a:ext>
            </a:extLst>
          </p:cNvPr>
          <p:cNvGrpSpPr/>
          <p:nvPr/>
        </p:nvGrpSpPr>
        <p:grpSpPr>
          <a:xfrm>
            <a:off x="7398448" y="499633"/>
            <a:ext cx="3758173" cy="1712414"/>
            <a:chOff x="6394370" y="2056666"/>
            <a:chExt cx="3758173" cy="1712414"/>
          </a:xfrm>
        </p:grpSpPr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A8381AE1-32FD-AE5C-ACA2-21A98EC3753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20835" y="2292705"/>
              <a:ext cx="3343275" cy="1476375"/>
            </a:xfrm>
            <a:prstGeom prst="rect">
              <a:avLst/>
            </a:prstGeom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69EFECEB-3F64-959D-0DC4-0759A36B2167}"/>
                </a:ext>
              </a:extLst>
            </p:cNvPr>
            <p:cNvSpPr txBox="1"/>
            <p:nvPr/>
          </p:nvSpPr>
          <p:spPr>
            <a:xfrm>
              <a:off x="9336294" y="2661560"/>
              <a:ext cx="816249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Writer</a:t>
              </a:r>
            </a:p>
            <a:p>
              <a:r>
                <a:rPr lang="en-US"/>
                <a:t>Writer</a:t>
              </a:r>
            </a:p>
            <a:p>
              <a:r>
                <a:rPr lang="en-US"/>
                <a:t>admin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4021F91A-64B8-3D8D-E259-6D0FDD5DCD4C}"/>
                </a:ext>
              </a:extLst>
            </p:cNvPr>
            <p:cNvSpPr txBox="1"/>
            <p:nvPr/>
          </p:nvSpPr>
          <p:spPr>
            <a:xfrm>
              <a:off x="6724582" y="2708067"/>
              <a:ext cx="816249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edit</a:t>
              </a:r>
            </a:p>
            <a:p>
              <a:r>
                <a:rPr lang="en-US"/>
                <a:t>create</a:t>
              </a:r>
            </a:p>
            <a:p>
              <a:r>
                <a:rPr lang="en-US"/>
                <a:t>create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FB0F2909-F014-4E38-DC1D-095917DE427F}"/>
                </a:ext>
              </a:extLst>
            </p:cNvPr>
            <p:cNvSpPr txBox="1"/>
            <p:nvPr/>
          </p:nvSpPr>
          <p:spPr>
            <a:xfrm>
              <a:off x="6394370" y="2056666"/>
              <a:ext cx="23759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role_has_permissons</a:t>
              </a:r>
            </a:p>
          </p:txBody>
        </p:sp>
      </p:grpSp>
      <p:pic>
        <p:nvPicPr>
          <p:cNvPr id="34" name="Picture 33">
            <a:extLst>
              <a:ext uri="{FF2B5EF4-FFF2-40B4-BE49-F238E27FC236}">
                <a16:creationId xmlns:a16="http://schemas.microsoft.com/office/drawing/2014/main" id="{CD28F0D6-D89C-D119-5D94-3BC0535F56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18258" y="3459742"/>
            <a:ext cx="4972050" cy="1933575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200D37DC-0060-91E3-CC79-7A9DB0FFEB4A}"/>
              </a:ext>
            </a:extLst>
          </p:cNvPr>
          <p:cNvSpPr txBox="1"/>
          <p:nvPr/>
        </p:nvSpPr>
        <p:spPr>
          <a:xfrm>
            <a:off x="6778199" y="3136917"/>
            <a:ext cx="1872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Model_has_roles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56E6A31-FBCB-FA7B-2F09-D04BF2423EB3}"/>
              </a:ext>
            </a:extLst>
          </p:cNvPr>
          <p:cNvSpPr txBox="1"/>
          <p:nvPr/>
        </p:nvSpPr>
        <p:spPr>
          <a:xfrm>
            <a:off x="10300296" y="3785194"/>
            <a:ext cx="88517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Azman</a:t>
            </a:r>
          </a:p>
          <a:p>
            <a:r>
              <a:rPr lang="en-US"/>
              <a:t>John</a:t>
            </a:r>
          </a:p>
          <a:p>
            <a:r>
              <a:rPr lang="en-US"/>
              <a:t>John</a:t>
            </a:r>
          </a:p>
          <a:p>
            <a:r>
              <a:rPr lang="en-US"/>
              <a:t>ahmad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DBE41D6-612D-7D26-E2CA-DB1154CA32A6}"/>
              </a:ext>
            </a:extLst>
          </p:cNvPr>
          <p:cNvSpPr txBox="1"/>
          <p:nvPr/>
        </p:nvSpPr>
        <p:spPr>
          <a:xfrm>
            <a:off x="6898296" y="3919123"/>
            <a:ext cx="81624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admin</a:t>
            </a:r>
          </a:p>
          <a:p>
            <a:r>
              <a:rPr lang="en-US"/>
              <a:t>writer</a:t>
            </a:r>
          </a:p>
          <a:p>
            <a:r>
              <a:rPr lang="en-US"/>
              <a:t>admin</a:t>
            </a:r>
          </a:p>
          <a:p>
            <a:r>
              <a:rPr lang="en-US"/>
              <a:t>writer</a:t>
            </a:r>
          </a:p>
        </p:txBody>
      </p:sp>
    </p:spTree>
    <p:extLst>
      <p:ext uri="{BB962C8B-B14F-4D97-AF65-F5344CB8AC3E}">
        <p14:creationId xmlns:p14="http://schemas.microsoft.com/office/powerpoint/2010/main" val="2627393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39">
            <a:extLst>
              <a:ext uri="{FF2B5EF4-FFF2-40B4-BE49-F238E27FC236}">
                <a16:creationId xmlns:a16="http://schemas.microsoft.com/office/drawing/2014/main" id="{6F9A8DBB-B616-6D60-48C0-561374D7A6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5531" y="3628103"/>
            <a:ext cx="2990850" cy="1828800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9E446143-54DC-3DFD-5E31-9592C3BAC4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677" y="3645477"/>
            <a:ext cx="2200275" cy="146685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940BF0BA-C9FA-B79C-B3B9-7598B16AA0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53403" y="559851"/>
            <a:ext cx="2466975" cy="30194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F8C4DB1-C05E-8411-480A-769A7FD7CDC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500" y="518641"/>
            <a:ext cx="5524500" cy="196215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8A53CCF-7E71-5067-2BFE-33FBB2B2B4D8}"/>
              </a:ext>
            </a:extLst>
          </p:cNvPr>
          <p:cNvSpPr txBox="1"/>
          <p:nvPr/>
        </p:nvSpPr>
        <p:spPr>
          <a:xfrm>
            <a:off x="111689" y="3355415"/>
            <a:ext cx="140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permissions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BCA104-DEAC-0739-700C-08AD5DB4C955}"/>
              </a:ext>
            </a:extLst>
          </p:cNvPr>
          <p:cNvSpPr txBox="1"/>
          <p:nvPr/>
        </p:nvSpPr>
        <p:spPr>
          <a:xfrm>
            <a:off x="481065" y="178279"/>
            <a:ext cx="1959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Model_has_roles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EC3631B-1891-DF54-234F-116D5CB4E92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08436" y="3830502"/>
            <a:ext cx="3571875" cy="107632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5AD2C13-A6C5-18EC-8A85-4ABCFC5AF236}"/>
              </a:ext>
            </a:extLst>
          </p:cNvPr>
          <p:cNvSpPr txBox="1"/>
          <p:nvPr/>
        </p:nvSpPr>
        <p:spPr>
          <a:xfrm>
            <a:off x="8508436" y="3423341"/>
            <a:ext cx="678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roles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8805045-59A0-1B4B-5698-2B5F04941DE9}"/>
              </a:ext>
            </a:extLst>
          </p:cNvPr>
          <p:cNvSpPr txBox="1"/>
          <p:nvPr/>
        </p:nvSpPr>
        <p:spPr>
          <a:xfrm>
            <a:off x="4860203" y="3355415"/>
            <a:ext cx="2430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Role_has_permissions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E2190CB-8E07-65C4-535A-00FF7C6C89D0}"/>
              </a:ext>
            </a:extLst>
          </p:cNvPr>
          <p:cNvCxnSpPr>
            <a:cxnSpLocks/>
          </p:cNvCxnSpPr>
          <p:nvPr/>
        </p:nvCxnSpPr>
        <p:spPr>
          <a:xfrm>
            <a:off x="2190119" y="4906826"/>
            <a:ext cx="3748565" cy="20550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C9C8C94-2EAB-9B84-1D96-FC6582944872}"/>
              </a:ext>
            </a:extLst>
          </p:cNvPr>
          <p:cNvCxnSpPr>
            <a:cxnSpLocks/>
          </p:cNvCxnSpPr>
          <p:nvPr/>
        </p:nvCxnSpPr>
        <p:spPr>
          <a:xfrm flipH="1">
            <a:off x="7223560" y="4726588"/>
            <a:ext cx="1782788" cy="28298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BDD344E9-24DB-988C-5431-900E116B5EF4}"/>
              </a:ext>
            </a:extLst>
          </p:cNvPr>
          <p:cNvSpPr txBox="1"/>
          <p:nvPr/>
        </p:nvSpPr>
        <p:spPr>
          <a:xfrm>
            <a:off x="7971654" y="215929"/>
            <a:ext cx="733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users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029C663-13D2-F07C-89F3-6F950098B436}"/>
              </a:ext>
            </a:extLst>
          </p:cNvPr>
          <p:cNvCxnSpPr>
            <a:cxnSpLocks/>
          </p:cNvCxnSpPr>
          <p:nvPr/>
        </p:nvCxnSpPr>
        <p:spPr>
          <a:xfrm flipH="1" flipV="1">
            <a:off x="5938684" y="1499716"/>
            <a:ext cx="2569752" cy="134180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Picture 30">
            <a:extLst>
              <a:ext uri="{FF2B5EF4-FFF2-40B4-BE49-F238E27FC236}">
                <a16:creationId xmlns:a16="http://schemas.microsoft.com/office/drawing/2014/main" id="{24A9E051-4000-B6A7-F422-07E7E4DB3CB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50217" y="5211627"/>
            <a:ext cx="7943850" cy="1285875"/>
          </a:xfrm>
          <a:prstGeom prst="rect">
            <a:avLst/>
          </a:prstGeom>
        </p:spPr>
      </p:pic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325DDED-EA1B-B24D-7052-63840A0F6E61}"/>
              </a:ext>
            </a:extLst>
          </p:cNvPr>
          <p:cNvCxnSpPr/>
          <p:nvPr/>
        </p:nvCxnSpPr>
        <p:spPr>
          <a:xfrm flipH="1" flipV="1">
            <a:off x="1268361" y="2069563"/>
            <a:ext cx="7393858" cy="21681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09D572EC-6AF6-2DC7-4745-A71E30CFFB7F}"/>
              </a:ext>
            </a:extLst>
          </p:cNvPr>
          <p:cNvCxnSpPr/>
          <p:nvPr/>
        </p:nvCxnSpPr>
        <p:spPr>
          <a:xfrm flipH="1" flipV="1">
            <a:off x="1927123" y="4359139"/>
            <a:ext cx="1789471" cy="109776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3686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60CD71-2FE5-0EA3-DA2D-CF77BD49EB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A280E-7C56-E934-7CC6-D4DD2E95D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87350"/>
          </a:xfrm>
        </p:spPr>
        <p:txBody>
          <a:bodyPr>
            <a:normAutofit fontScale="90000"/>
          </a:bodyPr>
          <a:lstStyle/>
          <a:p>
            <a:r>
              <a:rPr lang="en-US">
                <a:solidFill>
                  <a:srgbClr val="FF0000"/>
                </a:solidFill>
              </a:rPr>
              <a:t>Plan day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01BDE-05EE-D5D7-C0D3-F1E91BCBA0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7725"/>
            <a:ext cx="10515600" cy="5329238"/>
          </a:xfrm>
        </p:spPr>
        <p:txBody>
          <a:bodyPr>
            <a:normAutofit/>
          </a:bodyPr>
          <a:lstStyle/>
          <a:p>
            <a:r>
              <a:rPr lang="en-US"/>
              <a:t>Authorization</a:t>
            </a:r>
          </a:p>
          <a:p>
            <a:r>
              <a:rPr lang="en-US"/>
              <a:t>Sample project – CRUD</a:t>
            </a:r>
          </a:p>
          <a:p>
            <a:pPr lvl="1"/>
            <a:r>
              <a:rPr lang="en-US"/>
              <a:t>Validation</a:t>
            </a:r>
          </a:p>
          <a:p>
            <a:pPr lvl="1"/>
            <a:r>
              <a:rPr lang="en-US"/>
              <a:t>Template bootstrap</a:t>
            </a:r>
          </a:p>
        </p:txBody>
      </p:sp>
    </p:spTree>
    <p:extLst>
      <p:ext uri="{BB962C8B-B14F-4D97-AF65-F5344CB8AC3E}">
        <p14:creationId xmlns:p14="http://schemas.microsoft.com/office/powerpoint/2010/main" val="2936383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EF09A-9D85-E2BD-1A60-3FA70D0DF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34F29"/>
                </a:solidFill>
              </a:rPr>
              <a:t>What is Laravel 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A699F5-3762-96F6-93F9-5A6618DC1530}"/>
              </a:ext>
            </a:extLst>
          </p:cNvPr>
          <p:cNvSpPr txBox="1"/>
          <p:nvPr/>
        </p:nvSpPr>
        <p:spPr>
          <a:xfrm>
            <a:off x="916686" y="2107799"/>
            <a:ext cx="6094476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b="1"/>
              <a:t>Laravel</a:t>
            </a:r>
            <a:r>
              <a:rPr lang="en-US"/>
              <a:t> is a </a:t>
            </a:r>
            <a:r>
              <a:rPr lang="en-US" b="1"/>
              <a:t>free</a:t>
            </a:r>
            <a:r>
              <a:rPr lang="en-US"/>
              <a:t>, </a:t>
            </a:r>
            <a:r>
              <a:rPr lang="en-US" b="1"/>
              <a:t>open-source</a:t>
            </a:r>
            <a:r>
              <a:rPr lang="en-US"/>
              <a:t> PHP </a:t>
            </a:r>
            <a:r>
              <a:rPr lang="en-US" b="1"/>
              <a:t>web application framework</a:t>
            </a:r>
            <a:r>
              <a:rPr lang="en-US"/>
              <a:t> designed for building modern, robust, and scalable web applications.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4C6947-1873-92DF-4744-93D98482AAEF}"/>
              </a:ext>
            </a:extLst>
          </p:cNvPr>
          <p:cNvSpPr txBox="1"/>
          <p:nvPr/>
        </p:nvSpPr>
        <p:spPr>
          <a:xfrm>
            <a:off x="8622890" y="943897"/>
            <a:ext cx="253922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/>
              <a:t>Wifi</a:t>
            </a:r>
          </a:p>
          <a:p>
            <a:r>
              <a:rPr lang="en-US" sz="4000"/>
              <a:t>teknodsb</a:t>
            </a:r>
          </a:p>
          <a:p>
            <a:r>
              <a:rPr lang="en-US" sz="4000"/>
              <a:t>xs2T3kn0d</a:t>
            </a:r>
          </a:p>
        </p:txBody>
      </p:sp>
    </p:spTree>
    <p:extLst>
      <p:ext uri="{BB962C8B-B14F-4D97-AF65-F5344CB8AC3E}">
        <p14:creationId xmlns:p14="http://schemas.microsoft.com/office/powerpoint/2010/main" val="1687565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E7DFC6-46F9-6A8D-16D3-686C7F2F75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603BE-ABD5-F784-FB3A-E6BDC73AD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34F29"/>
                </a:solidFill>
              </a:rPr>
              <a:t>Why Laravel 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553658-8910-1595-5F60-461E55524CFE}"/>
              </a:ext>
            </a:extLst>
          </p:cNvPr>
          <p:cNvSpPr txBox="1"/>
          <p:nvPr/>
        </p:nvSpPr>
        <p:spPr>
          <a:xfrm>
            <a:off x="916686" y="2107799"/>
            <a:ext cx="6764274" cy="17543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US"/>
              <a:t>Elegant Syntax &amp; Developer Experience</a:t>
            </a:r>
          </a:p>
          <a:p>
            <a:pPr marL="342900" indent="-342900">
              <a:buAutoNum type="arabicPeriod"/>
            </a:pPr>
            <a:r>
              <a:rPr lang="en-US"/>
              <a:t>Rich Feature Set Out-of-the-Box</a:t>
            </a:r>
          </a:p>
          <a:p>
            <a:pPr marL="342900" indent="-342900">
              <a:buAutoNum type="arabicPeriod"/>
            </a:pPr>
            <a:r>
              <a:rPr lang="en-US"/>
              <a:t>Eloquent ORM</a:t>
            </a:r>
          </a:p>
          <a:p>
            <a:pPr marL="342900" indent="-342900">
              <a:buAutoNum type="arabicPeriod"/>
            </a:pPr>
            <a:r>
              <a:rPr lang="en-US"/>
              <a:t>Blade Templating Engine</a:t>
            </a:r>
          </a:p>
          <a:p>
            <a:pPr marL="342900" indent="-342900">
              <a:buAutoNum type="arabicPeriod"/>
            </a:pPr>
            <a:r>
              <a:rPr lang="en-US"/>
              <a:t>Artisan CLI</a:t>
            </a:r>
          </a:p>
          <a:p>
            <a:pPr marL="342900" indent="-342900">
              <a:buAutoNum type="arabicPeriod"/>
            </a:pPr>
            <a:r>
              <a:rPr lang="en-US"/>
              <a:t>Great Community &amp; Ecosystem</a:t>
            </a:r>
          </a:p>
        </p:txBody>
      </p:sp>
    </p:spTree>
    <p:extLst>
      <p:ext uri="{BB962C8B-B14F-4D97-AF65-F5344CB8AC3E}">
        <p14:creationId xmlns:p14="http://schemas.microsoft.com/office/powerpoint/2010/main" val="3298860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36D0C8-96C2-8D24-52F5-7C26ABDFEA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4EA82-5720-0BA6-D2C7-3979C983E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562" y="86761"/>
            <a:ext cx="10515600" cy="663047"/>
          </a:xfrm>
        </p:spPr>
        <p:txBody>
          <a:bodyPr>
            <a:normAutofit fontScale="90000"/>
          </a:bodyPr>
          <a:lstStyle/>
          <a:p>
            <a:r>
              <a:rPr lang="en-US">
                <a:solidFill>
                  <a:srgbClr val="F34F29"/>
                </a:solidFill>
              </a:rPr>
              <a:t>History of Laravel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4DA5D6-2299-7D2F-24F3-7AE5546C65D6}"/>
              </a:ext>
            </a:extLst>
          </p:cNvPr>
          <p:cNvSpPr txBox="1"/>
          <p:nvPr/>
        </p:nvSpPr>
        <p:spPr>
          <a:xfrm>
            <a:off x="613482" y="881972"/>
            <a:ext cx="6094476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en-US" b="1">
                <a:latin typeface="Arial" panose="020B0604020202020204" pitchFamily="34" charset="0"/>
              </a:rPr>
              <a:t>Created by</a:t>
            </a:r>
            <a:r>
              <a:rPr lang="en-US" altLang="en-US">
                <a:latin typeface="Arial" panose="020B0604020202020204" pitchFamily="34" charset="0"/>
              </a:rPr>
              <a:t>: </a:t>
            </a:r>
            <a:r>
              <a:rPr lang="en-US" altLang="en-US" b="1">
                <a:latin typeface="Arial" panose="020B0604020202020204" pitchFamily="34" charset="0"/>
              </a:rPr>
              <a:t>Taylor Otwell in 2011</a:t>
            </a:r>
            <a:endParaRPr lang="en-US" altLang="en-US">
              <a:latin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B89DE08-7AC1-4E0C-0964-E9E348C0D9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452" y="1566672"/>
            <a:ext cx="7038975" cy="3562350"/>
          </a:xfrm>
          <a:prstGeom prst="rect">
            <a:avLst/>
          </a:prstGeom>
        </p:spPr>
      </p:pic>
      <p:pic>
        <p:nvPicPr>
          <p:cNvPr id="2053" name="Picture 5" descr="taylorotwell (Taylor Otwell) · GitHub">
            <a:extLst>
              <a:ext uri="{FF2B5EF4-FFF2-40B4-BE49-F238E27FC236}">
                <a16:creationId xmlns:a16="http://schemas.microsoft.com/office/drawing/2014/main" id="{02EC39B4-6BDC-AC01-122C-401B5B5EA2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348" b="99783" l="1087" r="98043">
                        <a14:foregroundMark x1="39783" y1="10217" x2="57174" y2="9565"/>
                        <a14:foregroundMark x1="57174" y1="9565" x2="45000" y2="10000"/>
                        <a14:foregroundMark x1="19036" y1="83503" x2="15435" y2="86304"/>
                        <a14:foregroundMark x1="15435" y1="86304" x2="652" y2="91957"/>
                        <a14:foregroundMark x1="652" y1="91957" x2="89348" y2="99565"/>
                        <a14:foregroundMark x1="89348" y1="99565" x2="83679" y2="85708"/>
                        <a14:foregroundMark x1="72014" y1="75069" x2="70217" y2="73478"/>
                        <a14:foregroundMark x1="70217" y1="73478" x2="61957" y2="86739"/>
                        <a14:foregroundMark x1="61957" y1="86739" x2="47391" y2="98478"/>
                        <a14:foregroundMark x1="47391" y1="98478" x2="32609" y2="93913"/>
                        <a14:foregroundMark x1="32609" y1="93913" x2="30056" y2="78812"/>
                        <a14:foregroundMark x1="21995" y1="84002" x2="14565" y2="89130"/>
                        <a14:foregroundMark x1="14565" y1="89130" x2="35000" y2="99130"/>
                        <a14:foregroundMark x1="35000" y1="99130" x2="81304" y2="91087"/>
                        <a14:foregroundMark x1="81304" y1="91087" x2="70652" y2="85652"/>
                        <a14:foregroundMark x1="7174" y1="88913" x2="23478" y2="94130"/>
                        <a14:foregroundMark x1="23478" y1="94130" x2="1087" y2="96739"/>
                        <a14:foregroundMark x1="1087" y1="96739" x2="7174" y2="93043"/>
                        <a14:foregroundMark x1="92826" y1="91087" x2="95217" y2="93043"/>
                        <a14:foregroundMark x1="91304" y1="95217" x2="98043" y2="99783"/>
                        <a14:backgroundMark x1="27609" y1="76087" x2="25000" y2="78478"/>
                        <a14:backgroundMark x1="25000" y1="78913" x2="23913" y2="80217"/>
                        <a14:backgroundMark x1="75652" y1="78696" x2="80870" y2="81957"/>
                        <a14:backgroundMark x1="80217" y1="82391" x2="83913" y2="84565"/>
                        <a14:backgroundMark x1="80870" y1="83043" x2="84348" y2="85000"/>
                        <a14:backgroundMark x1="72391" y1="74783" x2="76304" y2="78913"/>
                        <a14:backgroundMark x1="29130" y1="75000" x2="28043" y2="76522"/>
                        <a14:backgroundMark x1="26087" y1="78478" x2="19783" y2="81522"/>
                        <a14:backgroundMark x1="24783" y1="79130" x2="18043" y2="82391"/>
                        <a14:backgroundMark x1="14130" y1="11087" x2="10435" y2="36957"/>
                        <a14:backgroundMark x1="84565" y1="11957" x2="88913" y2="70217"/>
                        <a14:backgroundMark x1="88913" y1="70217" x2="90217" y2="73261"/>
                        <a14:backgroundMark x1="23261" y1="10217" x2="10217" y2="20000"/>
                        <a14:backgroundMark x1="10217" y1="20000" x2="12826" y2="77174"/>
                        <a14:backgroundMark x1="12826" y1="77174" x2="14348" y2="64348"/>
                        <a14:backgroundMark x1="11087" y1="6957" x2="11522" y2="695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700022"/>
            <a:ext cx="3105150" cy="310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1AB59C3-6799-BBB1-0534-2EF965CD9C86}"/>
              </a:ext>
            </a:extLst>
          </p:cNvPr>
          <p:cNvSpPr txBox="1"/>
          <p:nvPr/>
        </p:nvSpPr>
        <p:spPr>
          <a:xfrm>
            <a:off x="642057" y="4933372"/>
            <a:ext cx="3365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2025                                                   Laravel 12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377262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CCA44-AD54-2962-6166-71B2B4BE3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2929E-965F-9B92-941E-E79D292FF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Laragon</a:t>
            </a:r>
          </a:p>
          <a:p>
            <a:pPr marL="0" indent="0">
              <a:buNone/>
            </a:pPr>
            <a:r>
              <a:rPr lang="en-US"/>
              <a:t>Visual Studio Code</a:t>
            </a:r>
          </a:p>
          <a:p>
            <a:pPr marL="0" indent="0">
              <a:buNone/>
            </a:pPr>
            <a:r>
              <a:rPr lang="en-US"/>
              <a:t>Terminal (cmder)</a:t>
            </a:r>
          </a:p>
          <a:p>
            <a:pPr marL="0" indent="0">
              <a:buNone/>
            </a:pPr>
            <a:r>
              <a:rPr lang="en-US"/>
              <a:t>Git</a:t>
            </a:r>
          </a:p>
          <a:p>
            <a:pPr marL="0" indent="0">
              <a:buNone/>
            </a:pPr>
            <a:r>
              <a:rPr lang="en-US"/>
              <a:t>Composer</a:t>
            </a:r>
          </a:p>
        </p:txBody>
      </p:sp>
    </p:spTree>
    <p:extLst>
      <p:ext uri="{BB962C8B-B14F-4D97-AF65-F5344CB8AC3E}">
        <p14:creationId xmlns:p14="http://schemas.microsoft.com/office/powerpoint/2010/main" val="2415997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DEAD7C-008A-C118-19A1-D71C5BB57E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E64B0-F2F0-3363-5E57-BCE298592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257800" cy="1325563"/>
          </a:xfrm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MVC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122B7F6-901B-DF66-5F85-A096063F1A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490872"/>
            <a:ext cx="4914900" cy="1323975"/>
          </a:xfrm>
          <a:prstGeom prst="rect">
            <a:avLst/>
          </a:prstGeom>
        </p:spPr>
      </p:pic>
      <p:pic>
        <p:nvPicPr>
          <p:cNvPr id="1026" name="Picture 2" descr="design patterns - What is the difference between these two MVC diagrams? -  Software Engineering Stack Exchange">
            <a:extLst>
              <a:ext uri="{FF2B5EF4-FFF2-40B4-BE49-F238E27FC236}">
                <a16:creationId xmlns:a16="http://schemas.microsoft.com/office/drawing/2014/main" id="{E03E29C2-7129-4A99-E508-8717428DC0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3100" y="1690688"/>
            <a:ext cx="5871273" cy="3628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6A23973-43E4-28AC-1AF7-9A08F690DD75}"/>
              </a:ext>
            </a:extLst>
          </p:cNvPr>
          <p:cNvSpPr/>
          <p:nvPr/>
        </p:nvSpPr>
        <p:spPr>
          <a:xfrm rot="5400000">
            <a:off x="8557833" y="2737617"/>
            <a:ext cx="261804" cy="75163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B3DDB7C-5148-8762-0C0F-81195652CDD5}"/>
              </a:ext>
            </a:extLst>
          </p:cNvPr>
          <p:cNvCxnSpPr>
            <a:cxnSpLocks/>
          </p:cNvCxnSpPr>
          <p:nvPr/>
        </p:nvCxnSpPr>
        <p:spPr>
          <a:xfrm flipH="1" flipV="1">
            <a:off x="8932333" y="3244335"/>
            <a:ext cx="722944" cy="166196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C06F8AAA-AC8C-8358-79F8-627B6D8458A2}"/>
              </a:ext>
            </a:extLst>
          </p:cNvPr>
          <p:cNvSpPr txBox="1"/>
          <p:nvPr/>
        </p:nvSpPr>
        <p:spPr>
          <a:xfrm>
            <a:off x="9301316" y="4797980"/>
            <a:ext cx="17414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Route, web.php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1269C4B-AB9C-1E4E-38F3-22C51437175A}"/>
              </a:ext>
            </a:extLst>
          </p:cNvPr>
          <p:cNvSpPr txBox="1"/>
          <p:nvPr/>
        </p:nvSpPr>
        <p:spPr>
          <a:xfrm>
            <a:off x="6223000" y="753533"/>
            <a:ext cx="101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MVC + </a:t>
            </a:r>
            <a:r>
              <a:rPr lang="en-US" b="1"/>
              <a:t>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D42E8D4-D5AA-2DC0-A2E0-3AB62037E8C0}"/>
              </a:ext>
            </a:extLst>
          </p:cNvPr>
          <p:cNvSpPr txBox="1"/>
          <p:nvPr/>
        </p:nvSpPr>
        <p:spPr>
          <a:xfrm>
            <a:off x="5321530" y="4140410"/>
            <a:ext cx="2200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Welcome.blade.php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C382727-D7B9-03FD-BDB5-C185248255C4}"/>
              </a:ext>
            </a:extLst>
          </p:cNvPr>
          <p:cNvCxnSpPr/>
          <p:nvPr/>
        </p:nvCxnSpPr>
        <p:spPr>
          <a:xfrm>
            <a:off x="10727267" y="3793067"/>
            <a:ext cx="474133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Flowchart: Alternate Process 17">
            <a:extLst>
              <a:ext uri="{FF2B5EF4-FFF2-40B4-BE49-F238E27FC236}">
                <a16:creationId xmlns:a16="http://schemas.microsoft.com/office/drawing/2014/main" id="{9404470A-149E-0CEF-90CA-F496083010FB}"/>
              </a:ext>
            </a:extLst>
          </p:cNvPr>
          <p:cNvSpPr/>
          <p:nvPr/>
        </p:nvSpPr>
        <p:spPr>
          <a:xfrm>
            <a:off x="11269133" y="3589867"/>
            <a:ext cx="592667" cy="550543"/>
          </a:xfrm>
          <a:prstGeom prst="flowChartAlternateProces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DB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077CB5A-27B3-BFBF-5079-631BB40D0B75}"/>
              </a:ext>
            </a:extLst>
          </p:cNvPr>
          <p:cNvSpPr txBox="1"/>
          <p:nvPr/>
        </p:nvSpPr>
        <p:spPr>
          <a:xfrm>
            <a:off x="965200" y="3244335"/>
            <a:ext cx="3162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Convention over configuration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847872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542FA-1D31-91E9-D582-3C98EAC1A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5A99A-569B-1222-1738-F77519434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Composer create-project Laravel/Laravel lara-pgn</a:t>
            </a:r>
          </a:p>
          <a:p>
            <a:pPr lvl="1"/>
            <a:r>
              <a:rPr lang="en-US"/>
              <a:t>Create project dlm c:\laragon\www\lara-pgn</a:t>
            </a:r>
          </a:p>
          <a:p>
            <a:r>
              <a:rPr lang="en-US"/>
              <a:t>Create database lara_pgn</a:t>
            </a:r>
          </a:p>
          <a:p>
            <a:r>
              <a:rPr lang="en-US"/>
              <a:t>Edit file </a:t>
            </a:r>
            <a:r>
              <a:rPr lang="en-US">
                <a:solidFill>
                  <a:srgbClr val="FF0000"/>
                </a:solidFill>
              </a:rPr>
              <a:t>.env</a:t>
            </a:r>
            <a:r>
              <a:rPr lang="en-US"/>
              <a:t>, setup db connection</a:t>
            </a:r>
          </a:p>
          <a:p>
            <a:r>
              <a:rPr lang="en-US">
                <a:solidFill>
                  <a:srgbClr val="FF0000"/>
                </a:solidFill>
              </a:rPr>
              <a:t>Php artisan migrate</a:t>
            </a:r>
          </a:p>
          <a:p>
            <a:r>
              <a:rPr lang="en-US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http://localhost/lara-pgn/public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/>
              <a:t>ATAU </a:t>
            </a:r>
            <a:r>
              <a:rPr lang="en-US">
                <a:solidFill>
                  <a:srgbClr val="FF0000"/>
                </a:solidFill>
              </a:rPr>
              <a:t>http://lara-pgn.test</a:t>
            </a:r>
          </a:p>
        </p:txBody>
      </p:sp>
    </p:spTree>
    <p:extLst>
      <p:ext uri="{BB962C8B-B14F-4D97-AF65-F5344CB8AC3E}">
        <p14:creationId xmlns:p14="http://schemas.microsoft.com/office/powerpoint/2010/main" val="5746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9B4FB-F497-B900-4EEC-46B1CFA62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87350"/>
          </a:xfrm>
        </p:spPr>
        <p:txBody>
          <a:bodyPr>
            <a:normAutofit fontScale="90000"/>
          </a:bodyPr>
          <a:lstStyle/>
          <a:p>
            <a:r>
              <a:rPr lang="en-US"/>
              <a:t>Revision day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CBD47-83F7-098F-F63B-7C5A9E56E0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7725"/>
            <a:ext cx="10515600" cy="5329238"/>
          </a:xfrm>
        </p:spPr>
        <p:txBody>
          <a:bodyPr>
            <a:normAutofit lnSpcReduction="10000"/>
          </a:bodyPr>
          <a:lstStyle/>
          <a:p>
            <a:r>
              <a:rPr lang="en-US"/>
              <a:t>Installation – laragon v6 (php 8.1, apache, mysql 8, composer, Heidi sql)</a:t>
            </a:r>
          </a:p>
          <a:p>
            <a:r>
              <a:rPr lang="en-US"/>
              <a:t>&gt;composer create-project Laravel/Laravel lara-pgn</a:t>
            </a:r>
          </a:p>
          <a:p>
            <a:r>
              <a:rPr lang="en-US"/>
              <a:t>&gt;php –version</a:t>
            </a:r>
          </a:p>
          <a:p>
            <a:r>
              <a:rPr lang="en-US">
                <a:hlinkClick r:id="rId2"/>
              </a:rPr>
              <a:t>http://lara-pgn.test</a:t>
            </a:r>
            <a:r>
              <a:rPr lang="en-US"/>
              <a:t> OR </a:t>
            </a:r>
            <a:r>
              <a:rPr lang="en-US">
                <a:hlinkClick r:id="rId3"/>
              </a:rPr>
              <a:t>http://localhost/lara-pgn/public</a:t>
            </a:r>
            <a:endParaRPr lang="en-US"/>
          </a:p>
          <a:p>
            <a:r>
              <a:rPr lang="en-US"/>
              <a:t>Model View Controller + Route</a:t>
            </a:r>
          </a:p>
          <a:p>
            <a:r>
              <a:rPr lang="en-US"/>
              <a:t>Route: routes/web.php, view - .blade.php</a:t>
            </a:r>
          </a:p>
          <a:p>
            <a:r>
              <a:rPr lang="en-US"/>
              <a:t>Artisan – command line tool.</a:t>
            </a:r>
          </a:p>
          <a:p>
            <a:pPr lvl="1"/>
            <a:r>
              <a:rPr lang="en-US"/>
              <a:t>&gt;php artisan make:controller &lt;nama&gt;</a:t>
            </a:r>
          </a:p>
          <a:p>
            <a:pPr lvl="1"/>
            <a:r>
              <a:rPr lang="en-US"/>
              <a:t>&gt;php artisan migrate</a:t>
            </a:r>
          </a:p>
          <a:p>
            <a:pPr lvl="1"/>
            <a:r>
              <a:rPr lang="en-US"/>
              <a:t>&gt;php artisan make:model &lt;nama&gt;</a:t>
            </a:r>
          </a:p>
          <a:p>
            <a:pPr lvl="1"/>
            <a:r>
              <a:rPr lang="en-US"/>
              <a:t>&gt;php artisan list </a:t>
            </a:r>
          </a:p>
        </p:txBody>
      </p:sp>
    </p:spTree>
    <p:extLst>
      <p:ext uri="{BB962C8B-B14F-4D97-AF65-F5344CB8AC3E}">
        <p14:creationId xmlns:p14="http://schemas.microsoft.com/office/powerpoint/2010/main" val="459210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812E0C-D650-9632-75D5-1AA3D345AC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7EEE8-5005-762F-5C78-6806D8A0F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87350"/>
          </a:xfrm>
        </p:spPr>
        <p:txBody>
          <a:bodyPr>
            <a:normAutofit fontScale="90000"/>
          </a:bodyPr>
          <a:lstStyle/>
          <a:p>
            <a:r>
              <a:rPr lang="en-US"/>
              <a:t>Revision day #1 – con.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99DDE-DB21-7E50-0F8E-B6EE109B0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7725"/>
            <a:ext cx="10515600" cy="5329238"/>
          </a:xfrm>
        </p:spPr>
        <p:txBody>
          <a:bodyPr>
            <a:normAutofit/>
          </a:bodyPr>
          <a:lstStyle/>
          <a:p>
            <a:r>
              <a:rPr lang="en-US"/>
              <a:t>Controller, YourController, PostController</a:t>
            </a:r>
          </a:p>
          <a:p>
            <a:r>
              <a:rPr lang="en-US"/>
              <a:t>Model, table </a:t>
            </a:r>
            <a:r>
              <a:rPr lang="en-US">
                <a:solidFill>
                  <a:srgbClr val="FF0000"/>
                </a:solidFill>
              </a:rPr>
              <a:t>posts</a:t>
            </a:r>
            <a:r>
              <a:rPr lang="en-US"/>
              <a:t> (plural), nama model </a:t>
            </a:r>
            <a:r>
              <a:rPr lang="en-US">
                <a:solidFill>
                  <a:srgbClr val="FF0000"/>
                </a:solidFill>
              </a:rPr>
              <a:t>Post</a:t>
            </a:r>
            <a:r>
              <a:rPr lang="en-US"/>
              <a:t> (singular)</a:t>
            </a:r>
          </a:p>
          <a:p>
            <a:r>
              <a:rPr lang="en-US"/>
              <a:t>“Convention over configuration”</a:t>
            </a:r>
          </a:p>
          <a:p>
            <a:r>
              <a:rPr lang="en-US"/>
              <a:t>$post = new Post(), …. $post-&gt;save();</a:t>
            </a:r>
          </a:p>
          <a:p>
            <a:r>
              <a:rPr lang="en-US"/>
              <a:t>Route: test/{id} – wajib test/{id?} – sunat</a:t>
            </a:r>
          </a:p>
          <a:p>
            <a:r>
              <a:rPr lang="en-US"/>
              <a:t>Route::group([‘prefix’ =&gt; ‘dashboard’], function() {….});</a:t>
            </a:r>
          </a:p>
          <a:p>
            <a:r>
              <a:rPr lang="en-US"/>
              <a:t>CRUD – create, retrieve, update, delete</a:t>
            </a:r>
          </a:p>
          <a:p>
            <a:r>
              <a:rPr lang="en-US"/>
              <a:t>Auth, autho, blade, form, validation…</a:t>
            </a:r>
          </a:p>
        </p:txBody>
      </p:sp>
    </p:spTree>
    <p:extLst>
      <p:ext uri="{BB962C8B-B14F-4D97-AF65-F5344CB8AC3E}">
        <p14:creationId xmlns:p14="http://schemas.microsoft.com/office/powerpoint/2010/main" val="4154769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3467</TotalTime>
  <Words>569</Words>
  <Application>Microsoft Office PowerPoint</Application>
  <PresentationFormat>Widescreen</PresentationFormat>
  <Paragraphs>114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Aptos</vt:lpstr>
      <vt:lpstr>Aptos Display</vt:lpstr>
      <vt:lpstr>Arial</vt:lpstr>
      <vt:lpstr>Office Theme</vt:lpstr>
      <vt:lpstr>PowerPoint Presentation</vt:lpstr>
      <vt:lpstr>What is Laravel ?</vt:lpstr>
      <vt:lpstr>Why Laravel ?</vt:lpstr>
      <vt:lpstr>History of Laravel</vt:lpstr>
      <vt:lpstr>Tools</vt:lpstr>
      <vt:lpstr>MVC</vt:lpstr>
      <vt:lpstr>Summary</vt:lpstr>
      <vt:lpstr>Revision day #1</vt:lpstr>
      <vt:lpstr>Revision day #1 – con.</vt:lpstr>
      <vt:lpstr>Revision day #2</vt:lpstr>
      <vt:lpstr>Revision day #3</vt:lpstr>
      <vt:lpstr>PowerPoint Presentation</vt:lpstr>
      <vt:lpstr>PowerPoint Presentation</vt:lpstr>
      <vt:lpstr>Plan day 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azman zakaria</dc:creator>
  <cp:lastModifiedBy>azman zakaria</cp:lastModifiedBy>
  <cp:revision>32</cp:revision>
  <dcterms:created xsi:type="dcterms:W3CDTF">2025-06-10T21:55:55Z</dcterms:created>
  <dcterms:modified xsi:type="dcterms:W3CDTF">2025-06-20T08:41:28Z</dcterms:modified>
</cp:coreProperties>
</file>